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8" r:id="rId2"/>
    <p:sldId id="276" r:id="rId3"/>
    <p:sldId id="277" r:id="rId4"/>
    <p:sldId id="278" r:id="rId5"/>
    <p:sldId id="280" r:id="rId6"/>
    <p:sldId id="282" r:id="rId7"/>
    <p:sldId id="279" r:id="rId8"/>
    <p:sldId id="281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136D4-FA57-4EAE-9AB6-A3A55FC80DDB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BDCB3-91FF-4484-8752-65EE261D1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41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BBDCB3-91FF-4484-8752-65EE261D13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50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BBDCB3-91FF-4484-8752-65EE261D13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33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34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6995" y="209159"/>
            <a:ext cx="5810792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</a:rPr>
              <a:t>Apache Hive Interview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4153" y="3256342"/>
            <a:ext cx="6063633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</a:rPr>
              <a:t>Hive Architecture</a:t>
            </a:r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 result for hive">
            <a:extLst>
              <a:ext uri="{FF2B5EF4-FFF2-40B4-BE49-F238E27FC236}">
                <a16:creationId xmlns:a16="http://schemas.microsoft.com/office/drawing/2014/main" id="{423E7BF3-1D58-4CAA-B237-15A6E4CD0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82" y="925947"/>
            <a:ext cx="4047843" cy="363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23320-73BC-4F89-BA4E-49806CED53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354320"/>
            <a:ext cx="1920240" cy="14732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080EF99-0855-444C-A065-D58062B6DA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96"/>
    </mc:Choice>
    <mc:Fallback>
      <p:transition spd="slow" advTm="12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What is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Apache Hive is a data warehouse software which facilitates reading, writing, and managing large datasets residing in distributed storage using SQL.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Apache Hive is a data warehouse system built on top of Hadoop and is used for analyzing structured and semi-structured data.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It makes job easy for performing operations like</a:t>
            </a:r>
          </a:p>
          <a:p>
            <a:pPr lvl="2"/>
            <a:r>
              <a:rPr lang="en-US" dirty="0"/>
              <a:t>Analysis of huge datasets</a:t>
            </a:r>
          </a:p>
          <a:p>
            <a:pPr lvl="2"/>
            <a:r>
              <a:rPr lang="en-US" dirty="0"/>
              <a:t>Ad-hoc queries</a:t>
            </a:r>
          </a:p>
          <a:p>
            <a:pPr lvl="2"/>
            <a:r>
              <a:rPr lang="en-US" dirty="0"/>
              <a:t>Data encapsulation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 fontAlgn="base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A5AA33D-84D5-49C0-952A-F99F0F7520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63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764"/>
    </mc:Choice>
    <mc:Fallback>
      <p:transition spd="slow" advTm="48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F7E7AD8-6543-473E-A1B5-7542F83F685C}"/>
              </a:ext>
            </a:extLst>
          </p:cNvPr>
          <p:cNvSpPr/>
          <p:nvPr/>
        </p:nvSpPr>
        <p:spPr>
          <a:xfrm>
            <a:off x="629920" y="182880"/>
            <a:ext cx="10637520" cy="129032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Hive Client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A63CF5A-3A81-4118-A6F5-B67D4EDC070A}"/>
              </a:ext>
            </a:extLst>
          </p:cNvPr>
          <p:cNvSpPr/>
          <p:nvPr/>
        </p:nvSpPr>
        <p:spPr>
          <a:xfrm>
            <a:off x="629920" y="4378960"/>
            <a:ext cx="10637520" cy="129032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Compute and resource management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1163149-BE59-447F-A3DD-0E7150A60CCD}"/>
              </a:ext>
            </a:extLst>
          </p:cNvPr>
          <p:cNvSpPr/>
          <p:nvPr/>
        </p:nvSpPr>
        <p:spPr>
          <a:xfrm>
            <a:off x="629920" y="1676400"/>
            <a:ext cx="10637520" cy="249936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Hive Services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63B7071-8876-44A6-A384-3273009C023B}"/>
              </a:ext>
            </a:extLst>
          </p:cNvPr>
          <p:cNvSpPr/>
          <p:nvPr/>
        </p:nvSpPr>
        <p:spPr>
          <a:xfrm>
            <a:off x="701040" y="5872480"/>
            <a:ext cx="10637520" cy="701040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Distributed Storage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16E13E7-6134-4CED-81DB-C5E6D8F257CB}"/>
              </a:ext>
            </a:extLst>
          </p:cNvPr>
          <p:cNvSpPr/>
          <p:nvPr/>
        </p:nvSpPr>
        <p:spPr>
          <a:xfrm>
            <a:off x="2126512" y="284480"/>
            <a:ext cx="2254102" cy="465706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Thrift App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65B7E56-2E95-4363-B4E6-9F2024376D7A}"/>
              </a:ext>
            </a:extLst>
          </p:cNvPr>
          <p:cNvSpPr/>
          <p:nvPr/>
        </p:nvSpPr>
        <p:spPr>
          <a:xfrm>
            <a:off x="2126512" y="917708"/>
            <a:ext cx="2254102" cy="465706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Hive Thrift Client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A8DE68B-F4C4-4A17-898B-EA58C96711C7}"/>
              </a:ext>
            </a:extLst>
          </p:cNvPr>
          <p:cNvSpPr/>
          <p:nvPr/>
        </p:nvSpPr>
        <p:spPr>
          <a:xfrm>
            <a:off x="8727573" y="912037"/>
            <a:ext cx="2254102" cy="465706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Hive ODBC driver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0F53177-3DC8-47CB-937B-5C23F2E9682C}"/>
              </a:ext>
            </a:extLst>
          </p:cNvPr>
          <p:cNvSpPr/>
          <p:nvPr/>
        </p:nvSpPr>
        <p:spPr>
          <a:xfrm>
            <a:off x="8727573" y="284480"/>
            <a:ext cx="2254102" cy="465706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ODBC App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1DCC508-EB51-4022-9766-BEA7B08CC187}"/>
              </a:ext>
            </a:extLst>
          </p:cNvPr>
          <p:cNvSpPr/>
          <p:nvPr/>
        </p:nvSpPr>
        <p:spPr>
          <a:xfrm>
            <a:off x="5347295" y="306808"/>
            <a:ext cx="2254102" cy="465706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JDBC App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7D28506-2DF9-41FA-8906-89AD8DBA611B}"/>
              </a:ext>
            </a:extLst>
          </p:cNvPr>
          <p:cNvSpPr/>
          <p:nvPr/>
        </p:nvSpPr>
        <p:spPr>
          <a:xfrm>
            <a:off x="5347295" y="940036"/>
            <a:ext cx="2254102" cy="465706"/>
          </a:xfrm>
          <a:prstGeom prst="round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Hive JDBC driver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4C0447C-96CA-4805-95BA-A37ED5FF2752}"/>
              </a:ext>
            </a:extLst>
          </p:cNvPr>
          <p:cNvSpPr/>
          <p:nvPr/>
        </p:nvSpPr>
        <p:spPr>
          <a:xfrm>
            <a:off x="4821629" y="1852073"/>
            <a:ext cx="2254102" cy="465706"/>
          </a:xfrm>
          <a:prstGeom prst="round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Hive Server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DA3C8EF-0F52-4B1A-A6DB-6C3B15A7AA44}"/>
              </a:ext>
            </a:extLst>
          </p:cNvPr>
          <p:cNvSpPr/>
          <p:nvPr/>
        </p:nvSpPr>
        <p:spPr>
          <a:xfrm>
            <a:off x="4821629" y="2619625"/>
            <a:ext cx="2254102" cy="465706"/>
          </a:xfrm>
          <a:prstGeom prst="round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Hive Driver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6675148-733B-4471-BFEC-5057BA5EA133}"/>
              </a:ext>
            </a:extLst>
          </p:cNvPr>
          <p:cNvSpPr/>
          <p:nvPr/>
        </p:nvSpPr>
        <p:spPr>
          <a:xfrm>
            <a:off x="4821629" y="3439987"/>
            <a:ext cx="2254102" cy="465706"/>
          </a:xfrm>
          <a:prstGeom prst="round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Metastore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Flowchart: Magnetic Disk 20">
            <a:extLst>
              <a:ext uri="{FF2B5EF4-FFF2-40B4-BE49-F238E27FC236}">
                <a16:creationId xmlns:a16="http://schemas.microsoft.com/office/drawing/2014/main" id="{E96E4734-FC7D-46B6-A5CE-BCF2FD6FA543}"/>
              </a:ext>
            </a:extLst>
          </p:cNvPr>
          <p:cNvSpPr/>
          <p:nvPr/>
        </p:nvSpPr>
        <p:spPr>
          <a:xfrm>
            <a:off x="8261498" y="3439987"/>
            <a:ext cx="2052083" cy="462162"/>
          </a:xfrm>
          <a:prstGeom prst="flowChartMagneticDisk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Apache Derby DB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A73B2A0-FE1E-4EBE-8BF7-ED055CE90035}"/>
              </a:ext>
            </a:extLst>
          </p:cNvPr>
          <p:cNvSpPr/>
          <p:nvPr/>
        </p:nvSpPr>
        <p:spPr>
          <a:xfrm>
            <a:off x="8044534" y="1852073"/>
            <a:ext cx="2254102" cy="465706"/>
          </a:xfrm>
          <a:prstGeom prst="round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CLI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FFF7A49-BAC3-45E1-81A3-6777DE2C5E92}"/>
              </a:ext>
            </a:extLst>
          </p:cNvPr>
          <p:cNvSpPr/>
          <p:nvPr/>
        </p:nvSpPr>
        <p:spPr>
          <a:xfrm>
            <a:off x="4527462" y="4467330"/>
            <a:ext cx="2254102" cy="465706"/>
          </a:xfrm>
          <a:prstGeom prst="roundRect">
            <a:avLst/>
          </a:prstGeom>
          <a:gradFill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Apache TEZ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8070C6E-8E05-4BB5-8B3A-AAD81E22720E}"/>
              </a:ext>
            </a:extLst>
          </p:cNvPr>
          <p:cNvSpPr/>
          <p:nvPr/>
        </p:nvSpPr>
        <p:spPr>
          <a:xfrm>
            <a:off x="8389089" y="4470579"/>
            <a:ext cx="2254102" cy="465706"/>
          </a:xfrm>
          <a:prstGeom prst="roundRect">
            <a:avLst/>
          </a:prstGeom>
          <a:gradFill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Apache Spark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3FDFC151-9D11-4ECE-A737-B62E149B6337}"/>
              </a:ext>
            </a:extLst>
          </p:cNvPr>
          <p:cNvSpPr/>
          <p:nvPr/>
        </p:nvSpPr>
        <p:spPr>
          <a:xfrm>
            <a:off x="8467535" y="5074744"/>
            <a:ext cx="2254102" cy="465706"/>
          </a:xfrm>
          <a:prstGeom prst="roundRect">
            <a:avLst/>
          </a:prstGeom>
          <a:gradFill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MapReduce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D6EFA762-E436-4C4C-AE8A-9C237FC490AA}"/>
              </a:ext>
            </a:extLst>
          </p:cNvPr>
          <p:cNvSpPr/>
          <p:nvPr/>
        </p:nvSpPr>
        <p:spPr>
          <a:xfrm>
            <a:off x="4527462" y="5068305"/>
            <a:ext cx="2254102" cy="465706"/>
          </a:xfrm>
          <a:prstGeom prst="roundRect">
            <a:avLst/>
          </a:prstGeom>
          <a:gradFill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YARN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EDEF060-883B-4B1C-A33D-E86109B4552C}"/>
              </a:ext>
            </a:extLst>
          </p:cNvPr>
          <p:cNvSpPr/>
          <p:nvPr/>
        </p:nvSpPr>
        <p:spPr>
          <a:xfrm>
            <a:off x="4220243" y="5990147"/>
            <a:ext cx="6761431" cy="465706"/>
          </a:xfrm>
          <a:prstGeom prst="roundRect">
            <a:avLst/>
          </a:prstGeom>
          <a:gradFill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HDFS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02CDA40-E874-466C-82C0-05102736AF24}"/>
              </a:ext>
            </a:extLst>
          </p:cNvPr>
          <p:cNvCxnSpPr>
            <a:stCxn id="18" idx="2"/>
            <a:endCxn id="19" idx="0"/>
          </p:cNvCxnSpPr>
          <p:nvPr/>
        </p:nvCxnSpPr>
        <p:spPr>
          <a:xfrm>
            <a:off x="5948680" y="2317779"/>
            <a:ext cx="0" cy="3018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B02C0E2-8811-41C2-8EE7-9F2E6E415CD9}"/>
              </a:ext>
            </a:extLst>
          </p:cNvPr>
          <p:cNvCxnSpPr/>
          <p:nvPr/>
        </p:nvCxnSpPr>
        <p:spPr>
          <a:xfrm>
            <a:off x="5948680" y="3116521"/>
            <a:ext cx="0" cy="3018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C72734C-7026-4C58-A597-6B7CF231174F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 flipH="1">
            <a:off x="5948680" y="1405742"/>
            <a:ext cx="525666" cy="44633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2B06A0-60F8-42D3-B1B3-88EAA383F405}"/>
              </a:ext>
            </a:extLst>
          </p:cNvPr>
          <p:cNvCxnSpPr>
            <a:cxnSpLocks/>
          </p:cNvCxnSpPr>
          <p:nvPr/>
        </p:nvCxnSpPr>
        <p:spPr>
          <a:xfrm>
            <a:off x="3232298" y="1405742"/>
            <a:ext cx="2644908" cy="424003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5D2261B-920E-4AAF-AE28-182414CD025D}"/>
              </a:ext>
            </a:extLst>
          </p:cNvPr>
          <p:cNvCxnSpPr>
            <a:cxnSpLocks/>
          </p:cNvCxnSpPr>
          <p:nvPr/>
        </p:nvCxnSpPr>
        <p:spPr>
          <a:xfrm flipH="1">
            <a:off x="6156250" y="1384476"/>
            <a:ext cx="3689499" cy="424003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40D39E4-1F66-4A70-9F11-D1B7E6F74EDC}"/>
              </a:ext>
            </a:extLst>
          </p:cNvPr>
          <p:cNvCxnSpPr>
            <a:cxnSpLocks/>
          </p:cNvCxnSpPr>
          <p:nvPr/>
        </p:nvCxnSpPr>
        <p:spPr>
          <a:xfrm flipH="1">
            <a:off x="6019800" y="2073349"/>
            <a:ext cx="2024734" cy="53239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4569817-3C39-4139-8D62-B6E79A58C376}"/>
              </a:ext>
            </a:extLst>
          </p:cNvPr>
          <p:cNvSpPr/>
          <p:nvPr/>
        </p:nvSpPr>
        <p:spPr>
          <a:xfrm>
            <a:off x="2162249" y="1854199"/>
            <a:ext cx="2254102" cy="465706"/>
          </a:xfrm>
          <a:prstGeom prst="roundRect">
            <a:avLst/>
          </a:pr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Hive Web Interface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21B42A3-8BE9-459D-AC3B-F60A10BF545B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3289300" y="2319905"/>
            <a:ext cx="1461210" cy="53257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1D112FF-854B-4104-9B86-C3CDEF7457D0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7075731" y="3672840"/>
            <a:ext cx="118576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Audio 51">
            <a:hlinkClick r:id="" action="ppaction://media"/>
            <a:extLst>
              <a:ext uri="{FF2B5EF4-FFF2-40B4-BE49-F238E27FC236}">
                <a16:creationId xmlns:a16="http://schemas.microsoft.com/office/drawing/2014/main" id="{0ACA8315-B5FA-4AEA-AB8B-AA61B11891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50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845"/>
    </mc:Choice>
    <mc:Fallback>
      <p:transition spd="slow" advTm="138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Hive Component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US" b="1" dirty="0"/>
              <a:t>Major components of Apache  Hive  : </a:t>
            </a:r>
          </a:p>
          <a:p>
            <a:pPr fontAlgn="base"/>
            <a:r>
              <a:rPr lang="en-US" b="1" dirty="0"/>
              <a:t>Hive Clients – </a:t>
            </a:r>
            <a:r>
              <a:rPr lang="en-US" dirty="0"/>
              <a:t>Apache Hive supports </a:t>
            </a:r>
            <a:r>
              <a:rPr lang="en-US" dirty="0" err="1"/>
              <a:t>api</a:t>
            </a:r>
            <a:r>
              <a:rPr lang="en-US" dirty="0"/>
              <a:t>(s) for languages like C++, Java, Python etc. using </a:t>
            </a:r>
            <a:r>
              <a:rPr lang="en-US" b="1" dirty="0">
                <a:highlight>
                  <a:srgbClr val="00FFFF"/>
                </a:highlight>
              </a:rPr>
              <a:t>JDBC, Thrift and ODBC drivers</a:t>
            </a:r>
            <a:r>
              <a:rPr lang="en-US" dirty="0"/>
              <a:t>.</a:t>
            </a:r>
          </a:p>
          <a:p>
            <a:pPr fontAlgn="base"/>
            <a:endParaRPr lang="en-US" dirty="0"/>
          </a:p>
          <a:p>
            <a:pPr fontAlgn="base"/>
            <a:r>
              <a:rPr lang="en-US" b="1" dirty="0"/>
              <a:t>Hive Services –</a:t>
            </a:r>
            <a:r>
              <a:rPr lang="en-US" dirty="0"/>
              <a:t> Hive provides various services like web Interface, CLI, Driver and </a:t>
            </a:r>
            <a:r>
              <a:rPr lang="en-US" dirty="0" err="1"/>
              <a:t>metastore</a:t>
            </a:r>
            <a:r>
              <a:rPr lang="en-US" dirty="0"/>
              <a:t> services to perform queries.</a:t>
            </a:r>
          </a:p>
          <a:p>
            <a:pPr fontAlgn="base"/>
            <a:endParaRPr lang="en-US" dirty="0"/>
          </a:p>
          <a:p>
            <a:pPr fontAlgn="base"/>
            <a:r>
              <a:rPr lang="en-US" b="1" dirty="0"/>
              <a:t>Compute and Resource Management – </a:t>
            </a:r>
            <a:r>
              <a:rPr lang="en-US" dirty="0"/>
              <a:t>Hive internally uses Hadoop MapReduce framework to execute the queries, along with other execution engines like Apache Spark and </a:t>
            </a:r>
            <a:r>
              <a:rPr lang="en-US" dirty="0" err="1"/>
              <a:t>Tez</a:t>
            </a:r>
            <a:r>
              <a:rPr lang="en-US" dirty="0"/>
              <a:t>. </a:t>
            </a:r>
          </a:p>
          <a:p>
            <a:pPr fontAlgn="base"/>
            <a:endParaRPr lang="en-US" dirty="0"/>
          </a:p>
          <a:p>
            <a:pPr fontAlgn="base"/>
            <a:r>
              <a:rPr lang="en-US" b="1" dirty="0"/>
              <a:t>Distributed Storage – </a:t>
            </a:r>
            <a:r>
              <a:rPr lang="en-US" dirty="0"/>
              <a:t>As seen above that Hive is built on the top of Hadoop, so it uses the underlying HDFS for the distributed storage.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C03D67-EE7E-4F79-8A36-8A7434DBC5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49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10"/>
    </mc:Choice>
    <mc:Fallback>
      <p:transition spd="slow" advTm="44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8AD5504-55F1-468B-B80E-0FFEDA76B2A1}"/>
              </a:ext>
            </a:extLst>
          </p:cNvPr>
          <p:cNvSpPr/>
          <p:nvPr/>
        </p:nvSpPr>
        <p:spPr>
          <a:xfrm>
            <a:off x="8941989" y="2063011"/>
            <a:ext cx="2243469" cy="179660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1ED365-5F48-4701-8B8A-A43518DB81C9}"/>
              </a:ext>
            </a:extLst>
          </p:cNvPr>
          <p:cNvSpPr/>
          <p:nvPr/>
        </p:nvSpPr>
        <p:spPr>
          <a:xfrm>
            <a:off x="1129044" y="1115631"/>
            <a:ext cx="6611458" cy="4360136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Data Flow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8BE4AC7-DEE1-4A36-B62D-4372C98F7906}"/>
              </a:ext>
            </a:extLst>
          </p:cNvPr>
          <p:cNvSpPr/>
          <p:nvPr/>
        </p:nvSpPr>
        <p:spPr>
          <a:xfrm>
            <a:off x="2847972" y="2467306"/>
            <a:ext cx="1690577" cy="7974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20F6609-5504-4A0A-A542-867B5AB8C349}"/>
              </a:ext>
            </a:extLst>
          </p:cNvPr>
          <p:cNvSpPr/>
          <p:nvPr/>
        </p:nvSpPr>
        <p:spPr>
          <a:xfrm>
            <a:off x="5348838" y="3996737"/>
            <a:ext cx="1690577" cy="79744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Metastore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7ECCC47-3A86-4EFE-890E-FFCBC9F265BF}"/>
              </a:ext>
            </a:extLst>
          </p:cNvPr>
          <p:cNvSpPr/>
          <p:nvPr/>
        </p:nvSpPr>
        <p:spPr>
          <a:xfrm>
            <a:off x="1192395" y="1884897"/>
            <a:ext cx="977965" cy="308820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CLI/</a:t>
            </a:r>
          </a:p>
          <a:p>
            <a:pPr algn="ctr"/>
            <a:r>
              <a:rPr lang="en-US" dirty="0"/>
              <a:t>CLIENT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F5A9A14-372A-4E27-B4F8-5C38E44E9612}"/>
              </a:ext>
            </a:extLst>
          </p:cNvPr>
          <p:cNvSpPr/>
          <p:nvPr/>
        </p:nvSpPr>
        <p:spPr>
          <a:xfrm>
            <a:off x="5348837" y="1254936"/>
            <a:ext cx="1690577" cy="79744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Execution Engine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3B34C01-AE38-4407-9935-C1255F89E724}"/>
              </a:ext>
            </a:extLst>
          </p:cNvPr>
          <p:cNvSpPr/>
          <p:nvPr/>
        </p:nvSpPr>
        <p:spPr>
          <a:xfrm>
            <a:off x="2847973" y="3991973"/>
            <a:ext cx="1690577" cy="79744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Compiler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C53F66F-8ED0-4BE6-9C48-7E998EF0F38D}"/>
              </a:ext>
            </a:extLst>
          </p:cNvPr>
          <p:cNvSpPr/>
          <p:nvPr/>
        </p:nvSpPr>
        <p:spPr>
          <a:xfrm>
            <a:off x="9252104" y="2935805"/>
            <a:ext cx="1690577" cy="7974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MapReduce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HDFS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B94AE2-8A7C-4C41-8EF2-28AFD8A3DE16}"/>
              </a:ext>
            </a:extLst>
          </p:cNvPr>
          <p:cNvSpPr txBox="1"/>
          <p:nvPr/>
        </p:nvSpPr>
        <p:spPr>
          <a:xfrm>
            <a:off x="9502644" y="2288614"/>
            <a:ext cx="1034230" cy="378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HADOOP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45C9D2D-943B-49C4-98CE-8708863203E6}"/>
              </a:ext>
            </a:extLst>
          </p:cNvPr>
          <p:cNvCxnSpPr>
            <a:stCxn id="8" idx="3"/>
          </p:cNvCxnSpPr>
          <p:nvPr/>
        </p:nvCxnSpPr>
        <p:spPr>
          <a:xfrm>
            <a:off x="7039414" y="1653657"/>
            <a:ext cx="1902575" cy="13076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1DB5EE0-C4C4-4EAD-95D1-3F12CE3AC9B2}"/>
              </a:ext>
            </a:extLst>
          </p:cNvPr>
          <p:cNvCxnSpPr>
            <a:stCxn id="8" idx="2"/>
            <a:endCxn id="6" idx="0"/>
          </p:cNvCxnSpPr>
          <p:nvPr/>
        </p:nvCxnSpPr>
        <p:spPr>
          <a:xfrm>
            <a:off x="6194126" y="2052378"/>
            <a:ext cx="1" cy="1944359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BF10E77-9786-48C1-B51B-71FA95386B92}"/>
              </a:ext>
            </a:extLst>
          </p:cNvPr>
          <p:cNvCxnSpPr/>
          <p:nvPr/>
        </p:nvCxnSpPr>
        <p:spPr>
          <a:xfrm flipV="1">
            <a:off x="3253563" y="1477926"/>
            <a:ext cx="2095274" cy="98938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6539AA6-E249-4113-B1A1-80F6075F88F0}"/>
              </a:ext>
            </a:extLst>
          </p:cNvPr>
          <p:cNvCxnSpPr/>
          <p:nvPr/>
        </p:nvCxnSpPr>
        <p:spPr>
          <a:xfrm>
            <a:off x="4538549" y="4189228"/>
            <a:ext cx="81028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D81030A-2DF1-4540-A830-E3C0664280C2}"/>
              </a:ext>
            </a:extLst>
          </p:cNvPr>
          <p:cNvCxnSpPr/>
          <p:nvPr/>
        </p:nvCxnSpPr>
        <p:spPr>
          <a:xfrm flipH="1">
            <a:off x="4538549" y="4635795"/>
            <a:ext cx="81028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CB06E95-DAAB-48A8-9FD1-10E14C05F898}"/>
              </a:ext>
            </a:extLst>
          </p:cNvPr>
          <p:cNvCxnSpPr/>
          <p:nvPr/>
        </p:nvCxnSpPr>
        <p:spPr>
          <a:xfrm>
            <a:off x="3147237" y="3264748"/>
            <a:ext cx="0" cy="72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86F7116-074B-4DB5-81C6-7496BFAE54F2}"/>
              </a:ext>
            </a:extLst>
          </p:cNvPr>
          <p:cNvCxnSpPr>
            <a:cxnSpLocks/>
          </p:cNvCxnSpPr>
          <p:nvPr/>
        </p:nvCxnSpPr>
        <p:spPr>
          <a:xfrm flipV="1">
            <a:off x="4199860" y="3264748"/>
            <a:ext cx="0" cy="72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8655243-238A-4F1A-BCBB-2F3FC6DC0236}"/>
              </a:ext>
            </a:extLst>
          </p:cNvPr>
          <p:cNvCxnSpPr/>
          <p:nvPr/>
        </p:nvCxnSpPr>
        <p:spPr>
          <a:xfrm>
            <a:off x="2170360" y="2667263"/>
            <a:ext cx="67761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46E081E-89A0-44BB-8AAF-363A6059B763}"/>
              </a:ext>
            </a:extLst>
          </p:cNvPr>
          <p:cNvCxnSpPr/>
          <p:nvPr/>
        </p:nvCxnSpPr>
        <p:spPr>
          <a:xfrm flipH="1">
            <a:off x="2170360" y="3104707"/>
            <a:ext cx="67761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60AED53-8EB7-46FC-ABB8-9225D306E36A}"/>
              </a:ext>
            </a:extLst>
          </p:cNvPr>
          <p:cNvCxnSpPr/>
          <p:nvPr/>
        </p:nvCxnSpPr>
        <p:spPr>
          <a:xfrm flipV="1">
            <a:off x="4199860" y="1884897"/>
            <a:ext cx="1148977" cy="582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A298002-3158-4B97-A644-9988829F99C6}"/>
              </a:ext>
            </a:extLst>
          </p:cNvPr>
          <p:cNvSpPr txBox="1"/>
          <p:nvPr/>
        </p:nvSpPr>
        <p:spPr>
          <a:xfrm>
            <a:off x="2387600" y="2355546"/>
            <a:ext cx="26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CD1205D-B69C-4129-9B1F-EB9979032AA0}"/>
              </a:ext>
            </a:extLst>
          </p:cNvPr>
          <p:cNvSpPr txBox="1"/>
          <p:nvPr/>
        </p:nvSpPr>
        <p:spPr>
          <a:xfrm>
            <a:off x="2413745" y="3117875"/>
            <a:ext cx="26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764D40B-8993-4F07-8728-D7DF145CD519}"/>
              </a:ext>
            </a:extLst>
          </p:cNvPr>
          <p:cNvSpPr txBox="1"/>
          <p:nvPr/>
        </p:nvSpPr>
        <p:spPr>
          <a:xfrm>
            <a:off x="3898740" y="1740081"/>
            <a:ext cx="26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BD5E7F0-1824-45FE-8B53-354A69255DCC}"/>
              </a:ext>
            </a:extLst>
          </p:cNvPr>
          <p:cNvSpPr txBox="1"/>
          <p:nvPr/>
        </p:nvSpPr>
        <p:spPr>
          <a:xfrm>
            <a:off x="4698127" y="2154207"/>
            <a:ext cx="26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FD2E732-E1CD-4A9A-BEF2-07DF6C3DCDDD}"/>
              </a:ext>
            </a:extLst>
          </p:cNvPr>
          <p:cNvSpPr txBox="1"/>
          <p:nvPr/>
        </p:nvSpPr>
        <p:spPr>
          <a:xfrm>
            <a:off x="3120620" y="3443694"/>
            <a:ext cx="26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4835F99-D9BC-4206-AF25-F12E298A6298}"/>
              </a:ext>
            </a:extLst>
          </p:cNvPr>
          <p:cNvSpPr txBox="1"/>
          <p:nvPr/>
        </p:nvSpPr>
        <p:spPr>
          <a:xfrm>
            <a:off x="4199860" y="3477825"/>
            <a:ext cx="26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B7E032A-471E-4253-86E2-3D2E1155CB84}"/>
              </a:ext>
            </a:extLst>
          </p:cNvPr>
          <p:cNvSpPr txBox="1"/>
          <p:nvPr/>
        </p:nvSpPr>
        <p:spPr>
          <a:xfrm>
            <a:off x="4809603" y="3859619"/>
            <a:ext cx="26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B090D3B-E9E2-4237-AE5A-ECECAE0362C5}"/>
              </a:ext>
            </a:extLst>
          </p:cNvPr>
          <p:cNvSpPr txBox="1"/>
          <p:nvPr/>
        </p:nvSpPr>
        <p:spPr>
          <a:xfrm>
            <a:off x="4824213" y="4629494"/>
            <a:ext cx="26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ABA023C-B83A-4FB5-9CA8-69196A36DB5E}"/>
              </a:ext>
            </a:extLst>
          </p:cNvPr>
          <p:cNvSpPr txBox="1"/>
          <p:nvPr/>
        </p:nvSpPr>
        <p:spPr>
          <a:xfrm>
            <a:off x="6218409" y="2759217"/>
            <a:ext cx="265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2F6A7080-4333-4F66-B473-8AE51922B0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948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32"/>
    </mc:Choice>
    <mc:Fallback>
      <p:transition spd="slow" advTm="58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Data Flow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2960"/>
            <a:ext cx="10515600" cy="5689600"/>
          </a:xfrm>
        </p:spPr>
        <p:txBody>
          <a:bodyPr>
            <a:noAutofit/>
          </a:bodyPr>
          <a:lstStyle/>
          <a:p>
            <a:pPr fontAlgn="base"/>
            <a:r>
              <a:rPr lang="en-US" sz="2000" dirty="0"/>
              <a:t>When CLI or Client calls the execute interface to the Driver, the driver creates a session handle for the query. Then it sends the query to the compiler to generate an execution plan.</a:t>
            </a:r>
          </a:p>
          <a:p>
            <a:pPr fontAlgn="base"/>
            <a:endParaRPr lang="en-US" sz="2000" dirty="0"/>
          </a:p>
          <a:p>
            <a:pPr fontAlgn="base"/>
            <a:r>
              <a:rPr lang="en-US" sz="2000" dirty="0"/>
              <a:t>The compiler needs the metadata. So it sends a request for </a:t>
            </a:r>
            <a:r>
              <a:rPr lang="en-US" sz="2000" b="1" i="1" dirty="0" err="1"/>
              <a:t>getMetaData</a:t>
            </a:r>
            <a:r>
              <a:rPr lang="en-US" sz="2000" dirty="0"/>
              <a:t>. Thus receives the </a:t>
            </a:r>
            <a:r>
              <a:rPr lang="en-US" sz="2000" b="1" i="1" dirty="0" err="1"/>
              <a:t>sendMetaData</a:t>
            </a:r>
            <a:r>
              <a:rPr lang="en-US" sz="2000" b="1" dirty="0" err="1"/>
              <a:t>request</a:t>
            </a:r>
            <a:r>
              <a:rPr lang="en-US" sz="2000" dirty="0"/>
              <a:t> from </a:t>
            </a:r>
            <a:r>
              <a:rPr lang="en-US" sz="2000" dirty="0" err="1"/>
              <a:t>Metastore</a:t>
            </a:r>
            <a:r>
              <a:rPr lang="en-US" sz="2000" dirty="0"/>
              <a:t>.</a:t>
            </a:r>
          </a:p>
          <a:p>
            <a:pPr marL="0" indent="0" fontAlgn="base">
              <a:buNone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04EC0B-3245-4730-A260-08F8957A5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240" y="2693670"/>
            <a:ext cx="9582150" cy="42767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C863904-3531-45F6-8949-8EDD4EC67D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272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23"/>
    </mc:Choice>
    <mc:Fallback>
      <p:transition spd="slow" advTm="35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Data Flow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2960"/>
            <a:ext cx="10515600" cy="5689600"/>
          </a:xfrm>
        </p:spPr>
        <p:txBody>
          <a:bodyPr>
            <a:noAutofit/>
          </a:bodyPr>
          <a:lstStyle/>
          <a:p>
            <a:pPr fontAlgn="base"/>
            <a:r>
              <a:rPr lang="en-US" sz="2000" dirty="0"/>
              <a:t>Now compiler uses this metadata to type check the expressions in the query. The compiler generates the plan which is </a:t>
            </a:r>
            <a:r>
              <a:rPr lang="en-US" sz="2000" b="1" dirty="0"/>
              <a:t>DAG</a:t>
            </a:r>
            <a:r>
              <a:rPr lang="en-US" sz="2000" dirty="0"/>
              <a:t> of stages with each stage being either a </a:t>
            </a:r>
            <a:r>
              <a:rPr lang="en-US" sz="2000" b="1" dirty="0">
                <a:highlight>
                  <a:srgbClr val="00FFFF"/>
                </a:highlight>
              </a:rPr>
              <a:t>map-reduce Job</a:t>
            </a:r>
            <a:r>
              <a:rPr lang="en-US" sz="2000" dirty="0">
                <a:highlight>
                  <a:srgbClr val="00FFFF"/>
                </a:highlight>
              </a:rPr>
              <a:t>, a metadata operation or an operation on </a:t>
            </a:r>
            <a:r>
              <a:rPr lang="en-US" sz="2000" b="1" dirty="0">
                <a:highlight>
                  <a:srgbClr val="00FFFF"/>
                </a:highlight>
              </a:rPr>
              <a:t>HDFS</a:t>
            </a:r>
            <a:endParaRPr lang="en-US" sz="2000" dirty="0">
              <a:highlight>
                <a:srgbClr val="00FFFF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04EC0B-3245-4730-A260-08F8957A5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235835"/>
            <a:ext cx="9582150" cy="42767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F3BB6BB-FD00-4AA3-BCCB-3ECC244BC2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62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19"/>
    </mc:Choice>
    <mc:Fallback>
      <p:transition spd="slow" advTm="38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Data Flow in Hive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2960"/>
            <a:ext cx="10515600" cy="5689600"/>
          </a:xfrm>
        </p:spPr>
        <p:txBody>
          <a:bodyPr>
            <a:noAutofit/>
          </a:bodyPr>
          <a:lstStyle/>
          <a:p>
            <a:pPr fontAlgn="base"/>
            <a:r>
              <a:rPr lang="en-US" sz="2000" dirty="0"/>
              <a:t>Now execution engine submits these stages to appropriate components. Each task the </a:t>
            </a:r>
            <a:r>
              <a:rPr lang="en-US" sz="2000" dirty="0" err="1"/>
              <a:t>deserializer</a:t>
            </a:r>
            <a:r>
              <a:rPr lang="en-US" sz="2000" dirty="0"/>
              <a:t> associated with the table produces intermediate outputs. Once it generates the final </a:t>
            </a:r>
            <a:r>
              <a:rPr lang="en-US" sz="2000" dirty="0" err="1"/>
              <a:t>output,it</a:t>
            </a:r>
            <a:r>
              <a:rPr lang="en-US" sz="2000" dirty="0"/>
              <a:t> is  </a:t>
            </a:r>
            <a:r>
              <a:rPr lang="en-US" sz="2000" dirty="0" err="1"/>
              <a:t>writen</a:t>
            </a:r>
            <a:r>
              <a:rPr lang="en-US" sz="2000" dirty="0"/>
              <a:t> to a temporary HDFS file through the serializer. Then move the final temporary file to the table’s location for DML operations.</a:t>
            </a:r>
          </a:p>
          <a:p>
            <a:pPr fontAlgn="base"/>
            <a:r>
              <a:rPr lang="en-US" sz="2000" dirty="0"/>
              <a:t>Execution engine directly read the contents of the temporary file from HDFS via driver and query execution is performed and results are returned back to driver.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04EC0B-3245-4730-A260-08F8957A5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765" y="2693670"/>
            <a:ext cx="9582150" cy="42767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EE28CA9-B3B4-43C0-BD47-FEE14AA672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18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654"/>
    </mc:Choice>
    <mc:Fallback>
      <p:transition spd="slow" advTm="95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A02444C-66D3-4C8D-81B8-66FD4BD0E9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24"/>
    </mc:Choice>
    <mc:Fallback>
      <p:transition spd="slow" advTm="36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1441</TotalTime>
  <Words>316</Words>
  <Application>Microsoft Office PowerPoint</Application>
  <PresentationFormat>Widescreen</PresentationFormat>
  <Paragraphs>82</Paragraphs>
  <Slides>9</Slides>
  <Notes>2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Apache Hive Interview Questions</vt:lpstr>
      <vt:lpstr>What is Hive</vt:lpstr>
      <vt:lpstr>PowerPoint Presentation</vt:lpstr>
      <vt:lpstr>Hive Component Architecture</vt:lpstr>
      <vt:lpstr>Data Flow In Hive</vt:lpstr>
      <vt:lpstr>Data Flow in Hive</vt:lpstr>
      <vt:lpstr>Data Flow in Hive</vt:lpstr>
      <vt:lpstr>Data Flow in Hive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Hive Interview Questions</dc:title>
  <dc:creator>Viresh Kumar</dc:creator>
  <cp:lastModifiedBy>Viresh Kumar</cp:lastModifiedBy>
  <cp:revision>87</cp:revision>
  <dcterms:created xsi:type="dcterms:W3CDTF">2019-01-05T09:32:29Z</dcterms:created>
  <dcterms:modified xsi:type="dcterms:W3CDTF">2019-01-06T12:31:56Z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2019-01-05T09:32:39.4664936Z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